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1.xml" ContentType="application/vnd.openxmlformats-officedocument.presentationml.notesSlide+xml"/>
  <Override PartName="/ppt/tags/tag8.xml" ContentType="application/vnd.openxmlformats-officedocument.presentationml.tags+xml"/>
  <Override PartName="/ppt/notesSlides/notesSlide12.xml" ContentType="application/vnd.openxmlformats-officedocument.presentationml.notesSlide+xml"/>
  <Override PartName="/ppt/tags/tag9.xml" ContentType="application/vnd.openxmlformats-officedocument.presentationml.tags+xml"/>
  <Override PartName="/ppt/notesSlides/notesSlide13.xml" ContentType="application/vnd.openxmlformats-officedocument.presentationml.notesSlide+xml"/>
  <Override PartName="/ppt/tags/tag10.xml" ContentType="application/vnd.openxmlformats-officedocument.presentationml.tags+xml"/>
  <Override PartName="/ppt/notesSlides/notesSlide14.xml" ContentType="application/vnd.openxmlformats-officedocument.presentationml.notesSlide+xml"/>
  <Override PartName="/ppt/tags/tag11.xml" ContentType="application/vnd.openxmlformats-officedocument.presentationml.tags+xml"/>
  <Override PartName="/ppt/notesSlides/notesSlide15.xml" ContentType="application/vnd.openxmlformats-officedocument.presentationml.notesSlide+xml"/>
  <Override PartName="/ppt/tags/tag12.xml" ContentType="application/vnd.openxmlformats-officedocument.presentationml.tags+xml"/>
  <Override PartName="/ppt/notesSlides/notesSlide16.xml" ContentType="application/vnd.openxmlformats-officedocument.presentationml.notesSlide+xml"/>
  <Override PartName="/ppt/tags/tag13.xml" ContentType="application/vnd.openxmlformats-officedocument.presentationml.tags+xml"/>
  <Override PartName="/ppt/notesSlides/notesSlide17.xml" ContentType="application/vnd.openxmlformats-officedocument.presentationml.notesSlide+xml"/>
  <Override PartName="/ppt/tags/tag14.xml" ContentType="application/vnd.openxmlformats-officedocument.presentationml.tags+xml"/>
  <Override PartName="/ppt/notesSlides/notesSlide18.xml" ContentType="application/vnd.openxmlformats-officedocument.presentationml.notesSlide+xml"/>
  <Override PartName="/ppt/tags/tag15.xml" ContentType="application/vnd.openxmlformats-officedocument.presentationml.tags+xml"/>
  <Override PartName="/ppt/notesSlides/notesSlide19.xml" ContentType="application/vnd.openxmlformats-officedocument.presentationml.notesSlide+xml"/>
  <Override PartName="/ppt/tags/tag16.xml" ContentType="application/vnd.openxmlformats-officedocument.presentationml.tags+xml"/>
  <Override PartName="/ppt/notesSlides/notesSlide20.xml" ContentType="application/vnd.openxmlformats-officedocument.presentationml.notesSlide+xml"/>
  <Override PartName="/ppt/tags/tag17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8.xml" ContentType="application/vnd.openxmlformats-officedocument.presentationml.tags+xml"/>
  <Override PartName="/ppt/notesSlides/notesSlide23.xml" ContentType="application/vnd.openxmlformats-officedocument.presentationml.notesSlide+xml"/>
  <Override PartName="/ppt/tags/tag19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tags/tag20.xml" ContentType="application/vnd.openxmlformats-officedocument.presentationml.tags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97" r:id="rId1"/>
    <p:sldMasterId id="2147483909" r:id="rId2"/>
  </p:sldMasterIdLst>
  <p:notesMasterIdLst>
    <p:notesMasterId r:id="rId32"/>
  </p:notesMasterIdLst>
  <p:handoutMasterIdLst>
    <p:handoutMasterId r:id="rId33"/>
  </p:handoutMasterIdLst>
  <p:sldIdLst>
    <p:sldId id="305" r:id="rId3"/>
    <p:sldId id="360" r:id="rId4"/>
    <p:sldId id="362" r:id="rId5"/>
    <p:sldId id="340" r:id="rId6"/>
    <p:sldId id="309" r:id="rId7"/>
    <p:sldId id="310" r:id="rId8"/>
    <p:sldId id="312" r:id="rId9"/>
    <p:sldId id="315" r:id="rId10"/>
    <p:sldId id="367" r:id="rId11"/>
    <p:sldId id="355" r:id="rId12"/>
    <p:sldId id="343" r:id="rId13"/>
    <p:sldId id="344" r:id="rId14"/>
    <p:sldId id="318" r:id="rId15"/>
    <p:sldId id="364" r:id="rId16"/>
    <p:sldId id="320" r:id="rId17"/>
    <p:sldId id="345" r:id="rId18"/>
    <p:sldId id="321" r:id="rId19"/>
    <p:sldId id="323" r:id="rId20"/>
    <p:sldId id="325" r:id="rId21"/>
    <p:sldId id="329" r:id="rId22"/>
    <p:sldId id="330" r:id="rId23"/>
    <p:sldId id="331" r:id="rId24"/>
    <p:sldId id="333" r:id="rId25"/>
    <p:sldId id="335" r:id="rId26"/>
    <p:sldId id="334" r:id="rId27"/>
    <p:sldId id="365" r:id="rId28"/>
    <p:sldId id="285" r:id="rId29"/>
    <p:sldId id="357" r:id="rId30"/>
    <p:sldId id="366" r:id="rId31"/>
  </p:sldIdLst>
  <p:sldSz cx="12192000" cy="6858000"/>
  <p:notesSz cx="6781800" cy="90678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55" userDrawn="1">
          <p15:clr>
            <a:srgbClr val="A4A3A4"/>
          </p15:clr>
        </p15:guide>
        <p15:guide id="2" pos="2136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FF"/>
    <a:srgbClr val="CF6810"/>
    <a:srgbClr val="30003F"/>
    <a:srgbClr val="0099CC"/>
    <a:srgbClr val="00CC99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84" autoAdjust="0"/>
    <p:restoredTop sz="79627" autoAdjust="0"/>
  </p:normalViewPr>
  <p:slideViewPr>
    <p:cSldViewPr>
      <p:cViewPr varScale="1">
        <p:scale>
          <a:sx n="87" d="100"/>
          <a:sy n="87" d="100"/>
        </p:scale>
        <p:origin x="1710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980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2592" y="-96"/>
      </p:cViewPr>
      <p:guideLst>
        <p:guide orient="horz" pos="2855"/>
        <p:guide pos="21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38780" cy="453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3021" y="0"/>
            <a:ext cx="2938780" cy="453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14645"/>
            <a:ext cx="2938780" cy="453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3021" y="8614645"/>
            <a:ext cx="2938780" cy="453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71778709-CFAC-42A7-BEC0-C566FAF694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983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38780" cy="45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3021" y="0"/>
            <a:ext cx="2938780" cy="45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77863"/>
            <a:ext cx="6019800" cy="33861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7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241" y="4290074"/>
            <a:ext cx="4973320" cy="40642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580149"/>
            <a:ext cx="2938780" cy="45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3021" y="8580149"/>
            <a:ext cx="2938780" cy="45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356" tIns="45178" rIns="90356" bIns="45178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CF5BD364-902B-4D8B-9228-AAE7BB7395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6010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81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9981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896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382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0688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21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280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7194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048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046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229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876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71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611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280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561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%female based</a:t>
            </a:r>
            <a:r>
              <a:rPr lang="en-US" baseline="0" dirty="0" smtClean="0"/>
              <a:t> on responses to salary survey.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930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47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591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574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C414A-B319-4D83-8EBD-51A3F7A1ED4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61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C414A-B319-4D83-8EBD-51A3F7A1ED4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891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C414A-B319-4D83-8EBD-51A3F7A1ED4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814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C414A-B319-4D83-8EBD-51A3F7A1ED4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418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BC170-6E06-499C-8021-4216DE75B41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6496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5AB1046-8842-DC44-BBEE-44916E02A825}" type="slidenum">
              <a:rPr lang="en-US"/>
              <a:pPr/>
              <a:t>10</a:t>
            </a:fld>
            <a:endParaRPr lang="en-US"/>
          </a:p>
        </p:txBody>
      </p:sp>
      <p:sp>
        <p:nvSpPr>
          <p:cNvPr id="277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71475" y="681038"/>
            <a:ext cx="6042025" cy="3398837"/>
          </a:xfrm>
          <a:ln/>
        </p:spPr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660191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77863"/>
            <a:ext cx="6019800" cy="33861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5BD364-902B-4D8B-9228-AAE7BB73950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31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3BD0419-205F-4C97-8875-502FE8C4CCF2}" type="datetime1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CEA00C-ECD7-401F-83D0-BFA0D3CA566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766139"/>
      </p:ext>
    </p:extLst>
  </p:cSld>
  <p:clrMapOvr>
    <a:masterClrMapping/>
  </p:clrMapOvr>
  <p:transition>
    <p:cover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00626C-5160-4267-99E7-15D55E942511}" type="datetime1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CB0511-356A-441B-8B11-3A0930BD08F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35019"/>
      </p:ext>
    </p:extLst>
  </p:cSld>
  <p:clrMapOvr>
    <a:masterClrMapping/>
  </p:clrMapOvr>
  <p:transition>
    <p:cover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58E9F-5231-4E47-AF56-C635C76BC9C1}" type="datetime1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9C91683-7F90-4870-99AC-22F64C84993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85597"/>
      </p:ext>
    </p:extLst>
  </p:cSld>
  <p:clrMapOvr>
    <a:masterClrMapping/>
  </p:clrMapOvr>
  <p:transition>
    <p:cover dir="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00829223-CC83-4769-9AB2-2869452CFAC2}" type="datetime1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06CEA00C-ECD7-401F-83D0-BFA0D3CA566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3081"/>
      </p:ext>
    </p:extLst>
  </p:cSld>
  <p:clrMapOvr>
    <a:masterClrMapping/>
  </p:clrMapOvr>
  <p:transition>
    <p:cover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E0A5F-241E-4F99-9B44-E5AC9F0114D1}" type="datetime1">
              <a:rPr lang="en-US" smtClean="0"/>
              <a:t>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>
              <a:defRPr/>
            </a:pPr>
            <a:fld id="{773E3C7D-094F-455A-89B0-4B1751828B5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156548"/>
      </p:ext>
    </p:extLst>
  </p:cSld>
  <p:clrMapOvr>
    <a:masterClrMapping/>
  </p:clrMapOvr>
  <p:transition>
    <p:cover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607EB3BD-93B1-495D-8330-C634C78B2BE8}" type="datetime1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95BD2B23-C7B1-4C9F-A6A2-3BCDBA40F5B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153817"/>
      </p:ext>
    </p:extLst>
  </p:cSld>
  <p:clrMapOvr>
    <a:masterClrMapping/>
  </p:clrMapOvr>
  <p:transition>
    <p:cover dir="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7E2FAAF-9696-49C6-B716-D197CF87AA86}" type="datetime1">
              <a:rPr lang="en-US" smtClean="0"/>
              <a:t>1/10/2018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20EA60-C71F-4FAF-B928-0A023072642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179551"/>
      </p:ext>
    </p:extLst>
  </p:cSld>
  <p:clrMapOvr>
    <a:masterClrMapping/>
  </p:clrMapOvr>
  <p:transition>
    <p:cover dir="d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28443A5-6D0E-4799-B651-2CF112111B43}" type="datetime1">
              <a:rPr lang="en-US" smtClean="0"/>
              <a:t>1/10/2018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39C475-85F8-4F0D-96AC-308FB3C1BCA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39772"/>
      </p:ext>
    </p:extLst>
  </p:cSld>
  <p:clrMapOvr>
    <a:masterClrMapping/>
  </p:clrMapOvr>
  <p:transition>
    <p:cover dir="d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77B61C2-8FBE-48D6-957A-368D4ABFB263}" type="datetime1">
              <a:rPr lang="en-US" smtClean="0"/>
              <a:t>1/10/2018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B70E22-73B5-43EB-BDA1-6C06D15533A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444230"/>
      </p:ext>
    </p:extLst>
  </p:cSld>
  <p:clrMapOvr>
    <a:masterClrMapping/>
  </p:clrMapOvr>
  <p:transition>
    <p:cover dir="d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1860FF2-718B-430F-8449-11ADE2FBA80E}" type="datetime1">
              <a:rPr lang="en-US" smtClean="0"/>
              <a:t>1/10/2018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B23C76D-5769-4FC1-B895-85609E2600D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826397"/>
      </p:ext>
    </p:extLst>
  </p:cSld>
  <p:clrMapOvr>
    <a:masterClrMapping/>
  </p:clrMapOvr>
  <p:transition>
    <p:cover dir="d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8D01A9F1-0C21-468B-93D0-7F490042E04C}" type="datetime1">
              <a:rPr lang="en-US" smtClean="0"/>
              <a:t>1/10/2018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2740D93-245F-495B-8B89-5642DC402FA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61898"/>
      </p:ext>
    </p:extLst>
  </p:cSld>
  <p:clrMapOvr>
    <a:masterClrMapping/>
  </p:clrMapOvr>
  <p:transition>
    <p:cover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E5F6E-0349-41F1-8E99-A58E3A47BB29}" type="datetime1">
              <a:rPr lang="en-US" smtClean="0"/>
              <a:t>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3E3C7D-094F-455A-89B0-4B1751828B5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891308"/>
      </p:ext>
    </p:extLst>
  </p:cSld>
  <p:clrMapOvr>
    <a:masterClrMapping/>
  </p:clrMapOvr>
  <p:transition>
    <p:cover dir="d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CF2620F-A40F-4572-9BD0-92E5E2248AC5}" type="datetime1">
              <a:rPr lang="en-US" smtClean="0"/>
              <a:t>1/10/2018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D6748C-1285-4AEB-AA07-37BCE787C11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469967"/>
      </p:ext>
    </p:extLst>
  </p:cSld>
  <p:clrMapOvr>
    <a:masterClrMapping/>
  </p:clrMapOvr>
  <p:transition>
    <p:cover dir="d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1F08ED8-CE6A-4009-803E-5BD1DB4ADC10}" type="datetime1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CB0511-356A-441B-8B11-3A0930BD08F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39540"/>
      </p:ext>
    </p:extLst>
  </p:cSld>
  <p:clrMapOvr>
    <a:masterClrMapping/>
  </p:clrMapOvr>
  <p:transition>
    <p:cover dir="d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50B2B483-F538-421D-8A66-72F6620A883A}" type="datetime1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79C91683-7F90-4870-99AC-22F64C84993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92875"/>
      </p:ext>
    </p:extLst>
  </p:cSld>
  <p:clrMapOvr>
    <a:masterClrMapping/>
  </p:clrMapOvr>
  <p:transition>
    <p:cover dir="d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/>
        <p:txBody>
          <a:bodyPr/>
          <a:lstStyle>
            <a:lvl1pPr marL="227013" indent="-227013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Char char="•"/>
              <a:defRPr sz="2800"/>
            </a:lvl1pPr>
            <a:lvl2pPr marL="460375" indent="-260350">
              <a:lnSpc>
                <a:spcPct val="100000"/>
              </a:lnSpc>
              <a:spcBef>
                <a:spcPts val="200"/>
              </a:spcBef>
              <a:defRPr sz="2400"/>
            </a:lvl2pPr>
            <a:lvl3pPr>
              <a:lnSpc>
                <a:spcPct val="100000"/>
              </a:lnSpc>
              <a:spcBef>
                <a:spcPts val="200"/>
              </a:spcBef>
              <a:defRPr sz="2000"/>
            </a:lvl3pPr>
            <a:lvl4pPr>
              <a:lnSpc>
                <a:spcPct val="100000"/>
              </a:lnSpc>
              <a:spcBef>
                <a:spcPts val="200"/>
              </a:spcBef>
              <a:defRPr sz="1800"/>
            </a:lvl4pPr>
            <a:lvl5pPr>
              <a:lnSpc>
                <a:spcPct val="100000"/>
              </a:lnSpc>
              <a:spcBef>
                <a:spcPts val="200"/>
              </a:spcBef>
              <a:defRPr sz="1600"/>
            </a:lvl5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3FCBB-8556-468A-825B-500880CE1381}" type="datetime1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B1B02-4B3B-475E-83EA-912FCF6AD9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85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44F7D96-625E-45BB-8327-F3337E83A22B}" type="datetime1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BD2B23-C7B1-4C9F-A6A2-3BCDBA40F5B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78166"/>
      </p:ext>
    </p:extLst>
  </p:cSld>
  <p:clrMapOvr>
    <a:masterClrMapping/>
  </p:clrMapOvr>
  <p:transition>
    <p:cover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802C067-9172-4829-BBF1-C2CD7438B200}" type="datetime1">
              <a:rPr lang="en-US" smtClean="0"/>
              <a:t>1/10/2018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20EA60-C71F-4FAF-B928-0A023072642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525494"/>
      </p:ext>
    </p:extLst>
  </p:cSld>
  <p:clrMapOvr>
    <a:masterClrMapping/>
  </p:clrMapOvr>
  <p:transition>
    <p:cover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BBAFC95-9A90-4CBA-93C3-76CA5812FAED}" type="datetime1">
              <a:rPr lang="en-US" smtClean="0"/>
              <a:t>1/10/2018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39C475-85F8-4F0D-96AC-308FB3C1BCA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0934"/>
      </p:ext>
    </p:extLst>
  </p:cSld>
  <p:clrMapOvr>
    <a:masterClrMapping/>
  </p:clrMapOvr>
  <p:transition>
    <p:cover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540DAA2-8911-4AD4-B493-78C9C48742BB}" type="datetime1">
              <a:rPr lang="en-US" smtClean="0"/>
              <a:t>1/10/2018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B70E22-73B5-43EB-BDA1-6C06D15533A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23082"/>
      </p:ext>
    </p:extLst>
  </p:cSld>
  <p:clrMapOvr>
    <a:masterClrMapping/>
  </p:clrMapOvr>
  <p:transition>
    <p:cover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4C47381-4D4D-4645-A798-149A6E4B1446}" type="datetime1">
              <a:rPr lang="en-US" smtClean="0"/>
              <a:t>1/10/2018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B23C76D-5769-4FC1-B895-85609E2600D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993745"/>
      </p:ext>
    </p:extLst>
  </p:cSld>
  <p:clrMapOvr>
    <a:masterClrMapping/>
  </p:clrMapOvr>
  <p:transition>
    <p:cover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F8D1D8F-29EC-4951-8D3D-BBA544FD0F1B}" type="datetime1">
              <a:rPr lang="en-US" smtClean="0"/>
              <a:t>1/10/2018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740D93-245F-495B-8B89-5642DC402FA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16387"/>
      </p:ext>
    </p:extLst>
  </p:cSld>
  <p:clrMapOvr>
    <a:masterClrMapping/>
  </p:clrMapOvr>
  <p:transition>
    <p:cover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C3F2178-3F34-40D4-A96C-41D0068DBBA2}" type="datetime1">
              <a:rPr lang="en-US" smtClean="0"/>
              <a:t>1/10/2018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D6748C-1285-4AEB-AA07-37BCE787C11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26165"/>
      </p:ext>
    </p:extLst>
  </p:cSld>
  <p:clrMapOvr>
    <a:masterClrMapping/>
  </p:clrMapOvr>
  <p:transition>
    <p:cover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42283E2-BD62-4DCB-911F-213C518A3C84}" type="datetime1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91F09CC-B26F-4997-8B4E-5BEFFB645EC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9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</p:sldLayoutIdLst>
  <p:transition>
    <p:cover dir="d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>
              <a:defRPr/>
            </a:pPr>
            <a:fld id="{215918DC-0042-4674-B347-BDBE03060D52}" type="datetime1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>
              <a:defRPr/>
            </a:pPr>
            <a:fld id="{A91F09CC-B26F-4997-8B4E-5BEFFB645EC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0534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0" r:id="rId1"/>
    <p:sldLayoutId id="2147483911" r:id="rId2"/>
    <p:sldLayoutId id="2147483912" r:id="rId3"/>
    <p:sldLayoutId id="2147483913" r:id="rId4"/>
    <p:sldLayoutId id="2147483914" r:id="rId5"/>
    <p:sldLayoutId id="2147483915" r:id="rId6"/>
    <p:sldLayoutId id="2147483916" r:id="rId7"/>
    <p:sldLayoutId id="2147483917" r:id="rId8"/>
    <p:sldLayoutId id="2147483918" r:id="rId9"/>
    <p:sldLayoutId id="2147483919" r:id="rId10"/>
    <p:sldLayoutId id="2147483920" r:id="rId11"/>
    <p:sldLayoutId id="2147483921" r:id="rId12"/>
  </p:sldLayoutIdLst>
  <p:transition>
    <p:cover dir="d"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9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0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1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3.xml"/><Relationship Id="rId1" Type="http://schemas.openxmlformats.org/officeDocument/2006/relationships/tags" Target="../tags/tag13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3.xml"/><Relationship Id="rId1" Type="http://schemas.openxmlformats.org/officeDocument/2006/relationships/tags" Target="../tags/tag14.xml"/><Relationship Id="rId4" Type="http://schemas.openxmlformats.org/officeDocument/2006/relationships/image" Target="../media/image1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3.xml"/><Relationship Id="rId1" Type="http://schemas.openxmlformats.org/officeDocument/2006/relationships/tags" Target="../tags/tag16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imonandschuster.com/books/Why-We-Work/Barry-Schwartz/TED-Books/9781476784861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500" dirty="0"/>
              <a:t>An Introduction to Industrial and Organizational (IO) Psychology</a:t>
            </a:r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1</a:t>
            </a:r>
          </a:p>
        </p:txBody>
      </p:sp>
    </p:spTree>
    <p:extLst>
      <p:ext uri="{BB962C8B-B14F-4D97-AF65-F5344CB8AC3E}">
        <p14:creationId xmlns:p14="http://schemas.microsoft.com/office/powerpoint/2010/main" val="1488065274"/>
      </p:ext>
    </p:extLst>
  </p:cSld>
  <p:clrMapOvr>
    <a:masterClrMapping/>
  </p:clrMapOvr>
  <p:transition>
    <p:cover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 Psychology is an Evidence-Based Approach</a:t>
            </a:r>
          </a:p>
        </p:txBody>
      </p:sp>
      <p:sp>
        <p:nvSpPr>
          <p:cNvPr id="276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517525" indent="-55563">
              <a:buNone/>
            </a:pPr>
            <a:r>
              <a:rPr lang="en-US" sz="3000" dirty="0"/>
              <a:t>“Evidence-based management means managerial decisions &amp; org practices are </a:t>
            </a:r>
            <a:r>
              <a:rPr lang="en-US" sz="3000" b="1" dirty="0">
                <a:solidFill>
                  <a:schemeClr val="hlink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informed</a:t>
            </a:r>
            <a:r>
              <a:rPr lang="en-US" sz="3000" dirty="0"/>
              <a:t> by the best available scientific evidence” </a:t>
            </a:r>
          </a:p>
          <a:p>
            <a:pPr marL="517525" indent="-55563" algn="r">
              <a:buNone/>
            </a:pPr>
            <a:r>
              <a:rPr lang="en-US" sz="2400" b="1" dirty="0"/>
              <a:t>(Rousseau &amp; McCarthy, 2007)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67374277"/>
      </p:ext>
    </p:extLst>
  </p:cSld>
  <p:clrMapOvr>
    <a:masterClrMapping/>
  </p:clrMapOvr>
  <p:transition>
    <p:cover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SIOP as a Resource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Society for Industrial and Organizational Psychology (SIOP; Division 14 of APA)</a:t>
            </a:r>
          </a:p>
          <a:p>
            <a:pPr lvl="1"/>
            <a:r>
              <a:rPr lang="en-US" dirty="0"/>
              <a:t>Established in 1945</a:t>
            </a:r>
          </a:p>
          <a:p>
            <a:pPr lvl="1"/>
            <a:r>
              <a:rPr lang="en-US" dirty="0" smtClean="0"/>
              <a:t>More than 9,600 </a:t>
            </a:r>
            <a:r>
              <a:rPr lang="en-US" dirty="0"/>
              <a:t>members</a:t>
            </a:r>
          </a:p>
          <a:p>
            <a:r>
              <a:rPr lang="en-US" dirty="0"/>
              <a:t>www.siop.org</a:t>
            </a:r>
          </a:p>
          <a:p>
            <a:pPr lvl="1"/>
            <a:r>
              <a:rPr lang="en-US" dirty="0"/>
              <a:t>History of IO psychology</a:t>
            </a:r>
          </a:p>
          <a:p>
            <a:pPr lvl="1"/>
            <a:r>
              <a:rPr lang="en-US" dirty="0"/>
              <a:t>Membership information (incl. students)</a:t>
            </a:r>
          </a:p>
          <a:p>
            <a:pPr lvl="1"/>
            <a:r>
              <a:rPr lang="en-US" dirty="0"/>
              <a:t>Quarterly newspaper: TIP</a:t>
            </a:r>
          </a:p>
          <a:p>
            <a:pPr lvl="1"/>
            <a:r>
              <a:rPr lang="en-US" dirty="0" err="1"/>
              <a:t>JobNet</a:t>
            </a:r>
            <a:endParaRPr lang="en-US" dirty="0"/>
          </a:p>
          <a:p>
            <a:pPr lvl="1"/>
            <a:r>
              <a:rPr lang="en-US" dirty="0"/>
              <a:t>Educational institutions that offer graduate training programs in </a:t>
            </a:r>
            <a:r>
              <a:rPr lang="en-US" dirty="0" smtClean="0"/>
              <a:t>I-O </a:t>
            </a:r>
            <a:r>
              <a:rPr lang="en-US" dirty="0"/>
              <a:t>psychology</a:t>
            </a:r>
          </a:p>
          <a:p>
            <a:pPr lvl="1"/>
            <a:r>
              <a:rPr lang="en-US" dirty="0"/>
              <a:t>List of SIOP publications</a:t>
            </a:r>
          </a:p>
        </p:txBody>
      </p:sp>
    </p:spTree>
    <p:extLst>
      <p:ext uri="{BB962C8B-B14F-4D97-AF65-F5344CB8AC3E}">
        <p14:creationId xmlns:p14="http://schemas.microsoft.com/office/powerpoint/2010/main" val="1557287785"/>
      </p:ext>
    </p:extLst>
  </p:cSld>
  <p:clrMapOvr>
    <a:masterClrMapping/>
  </p:clrMapOvr>
  <p:transition>
    <p:cover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This Course Can Help You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Knowledge about 21st century workplace</a:t>
            </a:r>
          </a:p>
          <a:p>
            <a:pPr lvl="1"/>
            <a:r>
              <a:rPr lang="en-US" dirty="0"/>
              <a:t>Help you understand your work experiences</a:t>
            </a:r>
          </a:p>
          <a:p>
            <a:pPr lvl="1"/>
            <a:r>
              <a:rPr lang="en-US" dirty="0"/>
              <a:t>Provide a foundation for developing and/or implementing effective work-related policies</a:t>
            </a:r>
          </a:p>
          <a:p>
            <a:pPr lvl="1"/>
            <a:r>
              <a:rPr lang="en-US" dirty="0"/>
              <a:t>Allow you to help others understand how work policies are affecting them</a:t>
            </a:r>
          </a:p>
          <a:p>
            <a:pPr lvl="1"/>
            <a:r>
              <a:rPr lang="en-US" dirty="0"/>
              <a:t>Course will address issues such as work stress, work-family balance, workplace discrimination, &amp; leadership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481346"/>
      </p:ext>
    </p:extLst>
  </p:cSld>
  <p:clrMapOvr>
    <a:masterClrMapping/>
  </p:clrMapOvr>
  <p:transition>
    <p:cover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PQuestion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1.2 – past, present, &amp; Future of IO Psychology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18" name="ResponseTable" hidden="1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939636" y="5511800"/>
          <a:ext cx="831272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15636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19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29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39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49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59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pattFill prst="lgConfetti">
                      <a:fgClr>
                        <a:srgbClr val="000000"/>
                      </a:fgClr>
                      <a:bgClr>
                        <a:schemeClr val="accent3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69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71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72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73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74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75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76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77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78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79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tx1"/>
                          </a:solidFill>
                          <a:latin typeface="Times New Roman"/>
                        </a:rPr>
                        <a:t>80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</a:lnL>
                    <a:lnR w="12700" cmpd="sng">
                      <a:solidFill>
                        <a:prstClr val="black"/>
                      </a:solidFill>
                    </a:lnR>
                    <a:lnT w="12700" cmpd="sng">
                      <a:solidFill>
                        <a:prstClr val="black"/>
                      </a:solidFill>
                    </a:lnT>
                    <a:lnB w="12700" cmpd="sng">
                      <a:solidFill>
                        <a:prstClr val="black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663902161"/>
      </p:ext>
    </p:extLst>
  </p:cSld>
  <p:clrMapOvr>
    <a:masterClrMapping/>
  </p:clrMapOvr>
  <p:transition>
    <p:cover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Eras of IO Psychology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sz="half" idx="1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Era 1: Infancy</a:t>
            </a:r>
          </a:p>
          <a:p>
            <a:pPr lvl="1"/>
            <a:r>
              <a:rPr lang="en-US" dirty="0"/>
              <a:t>Late 19th century (1876) through the aftermath of World War I (1930s)</a:t>
            </a:r>
          </a:p>
          <a:p>
            <a:endParaRPr lang="en-US" dirty="0"/>
          </a:p>
          <a:p>
            <a:r>
              <a:rPr lang="en-US" dirty="0"/>
              <a:t>Era 2: Change in Focus</a:t>
            </a:r>
          </a:p>
          <a:p>
            <a:pPr lvl="1"/>
            <a:r>
              <a:rPr lang="en-US" dirty="0"/>
              <a:t>1930s through </a:t>
            </a:r>
            <a:r>
              <a:rPr lang="en-US" dirty="0" smtClean="0"/>
              <a:t>WW2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Era 3: Rapid Growth</a:t>
            </a:r>
          </a:p>
          <a:p>
            <a:pPr lvl="1"/>
            <a:r>
              <a:rPr lang="en-US" dirty="0"/>
              <a:t>WW2 through 1960s</a:t>
            </a:r>
          </a:p>
          <a:p>
            <a:endParaRPr lang="en-US" dirty="0"/>
          </a:p>
          <a:p>
            <a:r>
              <a:rPr lang="en-US" dirty="0"/>
              <a:t>Era 4: The Cognitive Revolution</a:t>
            </a:r>
          </a:p>
          <a:p>
            <a:pPr lvl="1"/>
            <a:r>
              <a:rPr lang="en-US" dirty="0"/>
              <a:t>1960s to </a:t>
            </a:r>
            <a:r>
              <a:rPr lang="en-US" dirty="0" smtClean="0"/>
              <a:t>present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66919224"/>
      </p:ext>
    </p:extLst>
  </p:cSld>
  <p:clrMapOvr>
    <a:masterClrMapping/>
  </p:clrMapOvr>
  <p:transition>
    <p:cover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Era 1: Infancy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 new science</a:t>
            </a:r>
          </a:p>
          <a:p>
            <a:pPr lvl="1"/>
            <a:r>
              <a:rPr lang="en-US" dirty="0"/>
              <a:t>Wilhelm Wundt</a:t>
            </a:r>
          </a:p>
          <a:p>
            <a:endParaRPr lang="en-US" dirty="0"/>
          </a:p>
          <a:p>
            <a:r>
              <a:rPr lang="en-US" dirty="0"/>
              <a:t>Developing IO</a:t>
            </a:r>
          </a:p>
          <a:p>
            <a:pPr lvl="1"/>
            <a:r>
              <a:rPr lang="en-US" dirty="0"/>
              <a:t>Hugo Munsterberg</a:t>
            </a:r>
          </a:p>
          <a:p>
            <a:pPr lvl="1"/>
            <a:r>
              <a:rPr lang="en-US" dirty="0"/>
              <a:t>James Cattell </a:t>
            </a:r>
          </a:p>
          <a:p>
            <a:pPr lvl="1"/>
            <a:r>
              <a:rPr lang="en-US" dirty="0"/>
              <a:t>Harry </a:t>
            </a:r>
            <a:r>
              <a:rPr lang="en-US" dirty="0" err="1"/>
              <a:t>Hollingworth</a:t>
            </a:r>
            <a:endParaRPr lang="en-US" dirty="0"/>
          </a:p>
          <a:p>
            <a:endParaRPr lang="en-US" dirty="0"/>
          </a:p>
          <a:p>
            <a:r>
              <a:rPr lang="en-US" dirty="0"/>
              <a:t>World War I</a:t>
            </a:r>
          </a:p>
          <a:p>
            <a:pPr lvl="1"/>
            <a:r>
              <a:rPr lang="en-US" dirty="0"/>
              <a:t>Walter Dill Scott and Walter Bingham</a:t>
            </a:r>
          </a:p>
        </p:txBody>
      </p:sp>
      <p:pic>
        <p:nvPicPr>
          <p:cNvPr id="33794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87147" y="2180496"/>
            <a:ext cx="1828800" cy="2011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5" name="Picture 3"/>
          <p:cNvPicPr>
            <a:picLocks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215947" y="2180496"/>
            <a:ext cx="1828800" cy="2011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6" name="Picture 4"/>
          <p:cNvPicPr>
            <a:picLocks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044747" y="2180496"/>
            <a:ext cx="1828800" cy="2011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7" name="Picture 5"/>
          <p:cNvPicPr>
            <a:picLocks noChangeArrowheads="1"/>
          </p:cNvPicPr>
          <p:nvPr/>
        </p:nvPicPr>
        <p:blipFill rotWithShape="1">
          <a:blip r:embed="rId7" cstate="print"/>
          <a:srcRect l="5427" t="4003" r="7073" b="5252"/>
          <a:stretch/>
        </p:blipFill>
        <p:spPr bwMode="auto">
          <a:xfrm>
            <a:off x="7215947" y="4194386"/>
            <a:ext cx="1828800" cy="2011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8" name="Picture 6"/>
          <p:cNvPicPr>
            <a:picLocks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387147" y="4192176"/>
            <a:ext cx="1828800" cy="2011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9" name="Picture 7"/>
          <p:cNvPicPr>
            <a:picLocks noChangeArrowheads="1"/>
          </p:cNvPicPr>
          <p:nvPr/>
        </p:nvPicPr>
        <p:blipFill rotWithShape="1">
          <a:blip r:embed="rId9" cstate="print"/>
          <a:srcRect l="5428" r="5331"/>
          <a:stretch/>
        </p:blipFill>
        <p:spPr bwMode="auto">
          <a:xfrm>
            <a:off x="9044747" y="4186671"/>
            <a:ext cx="1828800" cy="2011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25082927"/>
      </p:ext>
    </p:extLst>
  </p:cSld>
  <p:clrMapOvr>
    <a:masterClrMapping/>
  </p:clrMapOvr>
  <p:transition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 1: Infancy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Time and Motion Studies</a:t>
            </a:r>
          </a:p>
          <a:p>
            <a:pPr lvl="1"/>
            <a:r>
              <a:rPr lang="en-US" dirty="0"/>
              <a:t>Frederick Taylor</a:t>
            </a:r>
          </a:p>
          <a:p>
            <a:pPr lvl="1"/>
            <a:r>
              <a:rPr lang="en-US" dirty="0"/>
              <a:t>Frank and Lilian Gilbreth</a:t>
            </a:r>
          </a:p>
          <a:p>
            <a:pPr lvl="2"/>
            <a:r>
              <a:rPr lang="en-US" dirty="0"/>
              <a:t>Lilian Gilbreth was awarded the first Ph.D. in Industrial Psychology in 1917</a:t>
            </a:r>
          </a:p>
          <a:p>
            <a:endParaRPr lang="en-US" dirty="0"/>
          </a:p>
          <a:p>
            <a:r>
              <a:rPr lang="en-US" dirty="0"/>
              <a:t>Beginning of the </a:t>
            </a:r>
            <a:r>
              <a:rPr lang="en-US" i="1" dirty="0"/>
              <a:t>Journal of Applied Psychology</a:t>
            </a:r>
          </a:p>
        </p:txBody>
      </p:sp>
      <p:pic>
        <p:nvPicPr>
          <p:cNvPr id="10" name="Picture 8" descr="lillian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2007" y="2180496"/>
            <a:ext cx="1828800" cy="2011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7" descr="TaylorFW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407" y="2180496"/>
            <a:ext cx="1828800" cy="2011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15" descr="https://upload.wikimedia.org/wikipedia/commons/3/34/Frank_Bunker_Gilbreth_Sr_1868-1924.jp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3207" y="2180496"/>
            <a:ext cx="1828800" cy="201168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97582201"/>
      </p:ext>
    </p:extLst>
  </p:cSld>
  <p:clrMapOvr>
    <a:masterClrMapping/>
  </p:clrMapOvr>
  <p:transition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773" name="Rectangle 6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2771" name="Picture 3"/>
          <p:cNvPicPr>
            <a:picLocks noChangeAspect="1" noChangeArrowheads="1"/>
          </p:cNvPicPr>
          <p:nvPr/>
        </p:nvPicPr>
        <p:blipFill rotWithShape="1">
          <a:blip r:embed="rId4" cstate="print"/>
          <a:srcRect/>
          <a:stretch/>
        </p:blipFill>
        <p:spPr bwMode="auto">
          <a:xfrm>
            <a:off x="4791522" y="1808748"/>
            <a:ext cx="6489819" cy="3261134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en-US" dirty="0"/>
              <a:t>Era 2: Change in Focus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Elton Mayo’s Hawthorne Studies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8683682"/>
      </p:ext>
    </p:extLst>
  </p:cSld>
  <p:clrMapOvr>
    <a:masterClrMapping/>
  </p:clrMapOvr>
  <p:transition>
    <p:cover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4" cstate="print"/>
          <a:srcRect/>
          <a:stretch/>
        </p:blipFill>
        <p:spPr bwMode="auto">
          <a:xfrm>
            <a:off x="1122344" y="2361056"/>
            <a:ext cx="4032286" cy="3649219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/>
              <a:t>Era 2: Change in Focus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n-US" dirty="0"/>
              <a:t>Military Involvement</a:t>
            </a:r>
          </a:p>
          <a:p>
            <a:pPr lvl="1"/>
            <a:r>
              <a:rPr lang="en-US" dirty="0"/>
              <a:t>Henry Murray at the Office of Strategic Services (OSS)</a:t>
            </a:r>
          </a:p>
          <a:p>
            <a:pPr lvl="1"/>
            <a:r>
              <a:rPr lang="en-US" dirty="0"/>
              <a:t>If you worked for the OSS, how would you test to see if someone was mentally stable enough to spy on the Nazis?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18071202"/>
      </p:ext>
    </p:extLst>
  </p:cSld>
  <p:clrMapOvr>
    <a:masterClrMapping/>
  </p:clrMapOvr>
  <p:transition>
    <p:cover dir="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742676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OSS Selection Procedures</a:t>
            </a:r>
          </a:p>
        </p:txBody>
      </p:sp>
      <p:pic>
        <p:nvPicPr>
          <p:cNvPr id="6" name="Content Placeholder 5" descr="Assessment of Men - Obstacle Course.jpg"/>
          <p:cNvPicPr>
            <a:picLocks noGrp="1"/>
          </p:cNvPicPr>
          <p:nvPr>
            <p:ph idx="4294967295"/>
          </p:nvPr>
        </p:nvPicPr>
        <p:blipFill>
          <a:blip r:embed="rId4" cstate="print"/>
          <a:stretch>
            <a:fillRect/>
          </a:stretch>
        </p:blipFill>
        <p:spPr>
          <a:xfrm>
            <a:off x="6124408" y="1676400"/>
            <a:ext cx="5486400" cy="4572000"/>
          </a:xfrm>
        </p:spPr>
      </p:pic>
      <p:pic>
        <p:nvPicPr>
          <p:cNvPr id="23" name="Content Placeholder 4" descr="Assessment of Men - Wall Situation.jpg"/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81192" y="1676400"/>
            <a:ext cx="5486400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4787742"/>
      </p:ext>
    </p:extLst>
  </p:cSld>
  <p:clrMapOvr>
    <a:masterClrMapping/>
  </p:clrMapOvr>
  <p:transition>
    <p:cover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Module 1.1 – The Importance of IO Psychology</a:t>
            </a:r>
          </a:p>
          <a:p>
            <a:r>
              <a:rPr lang="en-US" dirty="0" smtClean="0"/>
              <a:t>Module 1.2 – The Past, Present, and Future of IO Psychology</a:t>
            </a:r>
          </a:p>
          <a:p>
            <a:pPr lvl="1"/>
            <a:r>
              <a:rPr lang="en-US" dirty="0"/>
              <a:t>A Brief History of IO Psychology</a:t>
            </a:r>
          </a:p>
          <a:p>
            <a:pPr lvl="1"/>
            <a:r>
              <a:rPr lang="en-US" dirty="0"/>
              <a:t>Modern IO </a:t>
            </a:r>
            <a:r>
              <a:rPr lang="en-US" dirty="0" smtClean="0"/>
              <a:t>Psychology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859742"/>
      </p:ext>
    </p:extLst>
  </p:cSld>
  <p:clrMapOvr>
    <a:masterClrMapping/>
  </p:clrMapOvr>
  <p:transition>
    <p:cover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818876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OSS Selection Procedures</a:t>
            </a:r>
          </a:p>
        </p:txBody>
      </p:sp>
      <p:pic>
        <p:nvPicPr>
          <p:cNvPr id="5" name="Content Placeholder 4" descr="Assessment of Men - The Stress Situation.jpg"/>
          <p:cNvPicPr>
            <a:picLocks noGrp="1"/>
          </p:cNvPicPr>
          <p:nvPr>
            <p:ph idx="4294967295"/>
          </p:nvPr>
        </p:nvPicPr>
        <p:blipFill>
          <a:blip r:embed="rId4" cstate="print"/>
          <a:stretch>
            <a:fillRect/>
          </a:stretch>
        </p:blipFill>
        <p:spPr>
          <a:xfrm>
            <a:off x="3352800" y="1676400"/>
            <a:ext cx="5486400" cy="457200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6173778"/>
      </p:ext>
    </p:extLst>
  </p:cSld>
  <p:clrMapOvr>
    <a:masterClrMapping/>
  </p:clrMapOvr>
  <p:transition>
    <p:cover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286000" y="2133600"/>
            <a:ext cx="76352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OSS Selection Procedures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59217990"/>
      </p:ext>
    </p:extLst>
  </p:cSld>
  <p:clrMapOvr>
    <a:masterClrMapping/>
  </p:clrMapOvr>
  <p:transition>
    <p:cover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ssessment of Men - The Rating Board.jpg"/>
          <p:cNvPicPr>
            <a:picLocks noGrp="1"/>
          </p:cNvPicPr>
          <p:nvPr>
            <p:ph idx="4294967295"/>
          </p:nvPr>
        </p:nvPicPr>
        <p:blipFill>
          <a:blip r:embed="rId4" cstate="print"/>
          <a:stretch>
            <a:fillRect/>
          </a:stretch>
        </p:blipFill>
        <p:spPr>
          <a:xfrm>
            <a:off x="581192" y="1676400"/>
            <a:ext cx="5486400" cy="4572000"/>
          </a:xfrm>
        </p:spPr>
      </p:pic>
      <p:pic>
        <p:nvPicPr>
          <p:cNvPr id="4" name="Content Placeholder 5" descr="Assessment of Men - Staff Conference at S.jpg"/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124408" y="1676400"/>
            <a:ext cx="5486400" cy="4572000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742676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OSS Selection Procedures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87970866"/>
      </p:ext>
    </p:extLst>
  </p:cSld>
  <p:clrMapOvr>
    <a:masterClrMapping/>
  </p:clrMapOvr>
  <p:transition>
    <p:cover dir="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 3: Rapid Growth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Post-War Boom</a:t>
            </a:r>
          </a:p>
          <a:p>
            <a:r>
              <a:rPr lang="en-US" dirty="0"/>
              <a:t>The Civil Rights Movement</a:t>
            </a:r>
          </a:p>
          <a:p>
            <a:pPr lvl="1"/>
            <a:r>
              <a:rPr lang="en-US" dirty="0"/>
              <a:t>Title VII of the Civil Rights Act of 1964</a:t>
            </a:r>
          </a:p>
          <a:p>
            <a:r>
              <a:rPr lang="en-US" dirty="0"/>
              <a:t>Explosion of Ph.D.-level training</a:t>
            </a:r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086600" y="2648047"/>
            <a:ext cx="365760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8789816"/>
      </p:ext>
    </p:extLst>
  </p:cSld>
  <p:clrMapOvr>
    <a:masterClrMapping/>
  </p:clrMapOvr>
  <p:transition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Civil Rights Act of 1964 &amp; Title VII</a:t>
            </a:r>
            <a:endParaRPr lang="en-US" dirty="0"/>
          </a:p>
        </p:txBody>
      </p:sp>
      <p:sp>
        <p:nvSpPr>
          <p:cNvPr id="17412" name="Text Placeholder 7"/>
          <p:cNvSpPr>
            <a:spLocks noGrp="1"/>
          </p:cNvSpPr>
          <p:nvPr>
            <p:ph type="body" idx="1"/>
          </p:nvPr>
        </p:nvSpPr>
        <p:spPr>
          <a:xfrm>
            <a:off x="581193" y="2250892"/>
            <a:ext cx="11029616" cy="536005"/>
          </a:xfrm>
        </p:spPr>
        <p:txBody>
          <a:bodyPr/>
          <a:lstStyle/>
          <a:p>
            <a:r>
              <a:rPr lang="en-US" dirty="0"/>
              <a:t>Title VII specified demographic groups to be protected from employment discrimination</a:t>
            </a:r>
          </a:p>
        </p:txBody>
      </p:sp>
      <p:sp>
        <p:nvSpPr>
          <p:cNvPr id="17411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Groups named in 1964</a:t>
            </a:r>
          </a:p>
          <a:p>
            <a:pPr lvl="1"/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17413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2 additional protected groups added later</a:t>
            </a:r>
          </a:p>
          <a:p>
            <a:pPr lvl="1"/>
            <a:r>
              <a:rPr lang="en-US" dirty="0"/>
              <a:t>ADEA (age) 1967</a:t>
            </a:r>
          </a:p>
          <a:p>
            <a:pPr lvl="1"/>
            <a:r>
              <a:rPr lang="en-US" dirty="0"/>
              <a:t>ADA (disability) 1990</a:t>
            </a:r>
          </a:p>
          <a:p>
            <a:endParaRPr lang="en-US" dirty="0"/>
          </a:p>
        </p:txBody>
      </p:sp>
      <p:sp>
        <p:nvSpPr>
          <p:cNvPr id="17415" name="Rectangle 5"/>
          <p:cNvSpPr>
            <a:spLocks noChangeArrowheads="1"/>
          </p:cNvSpPr>
          <p:nvPr/>
        </p:nvSpPr>
        <p:spPr bwMode="auto">
          <a:xfrm>
            <a:off x="9829800" y="6403975"/>
            <a:ext cx="685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algn="ctr"/>
            <a:endParaRPr lang="en-US" sz="1200" b="1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76575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Era 4: The Cognitive Revolution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Looking inside “The Black Box”</a:t>
            </a:r>
          </a:p>
          <a:p>
            <a:pPr lvl="1"/>
            <a:r>
              <a:rPr lang="en-US" dirty="0"/>
              <a:t>Behaviorism fades into the mists</a:t>
            </a:r>
          </a:p>
          <a:p>
            <a:r>
              <a:rPr lang="en-US" dirty="0"/>
              <a:t>Increased focus on globalization</a:t>
            </a:r>
          </a:p>
          <a:p>
            <a:r>
              <a:rPr lang="en-US" dirty="0"/>
              <a:t>Responding to economic forces</a:t>
            </a:r>
          </a:p>
          <a:p>
            <a:r>
              <a:rPr lang="en-US" dirty="0"/>
              <a:t>New organizational structures</a:t>
            </a:r>
          </a:p>
          <a:p>
            <a:r>
              <a:rPr lang="en-US" dirty="0"/>
              <a:t>The merits and pitfalls of diversity</a:t>
            </a:r>
          </a:p>
          <a:p>
            <a:r>
              <a:rPr lang="en-US" dirty="0"/>
              <a:t>Validity generalization</a:t>
            </a:r>
          </a:p>
          <a:p>
            <a:r>
              <a:rPr lang="en-US" dirty="0"/>
              <a:t>Workplace stress, aggression, violence</a:t>
            </a:r>
          </a:p>
        </p:txBody>
      </p:sp>
      <p:sp>
        <p:nvSpPr>
          <p:cNvPr id="12" name="Rounded Rectangle 7"/>
          <p:cNvSpPr/>
          <p:nvPr/>
        </p:nvSpPr>
        <p:spPr>
          <a:xfrm>
            <a:off x="8153400" y="2228003"/>
            <a:ext cx="2286000" cy="9144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dirty="0"/>
              <a:t>Workplace</a:t>
            </a:r>
          </a:p>
          <a:p>
            <a:pPr algn="ctr"/>
            <a:r>
              <a:rPr lang="en-US" sz="2200" dirty="0"/>
              <a:t>Intervention</a:t>
            </a:r>
            <a:r>
              <a:rPr lang="en-US" dirty="0"/>
              <a:t>s</a:t>
            </a:r>
          </a:p>
        </p:txBody>
      </p:sp>
      <p:sp>
        <p:nvSpPr>
          <p:cNvPr id="15" name="Rounded Rectangle 9"/>
          <p:cNvSpPr/>
          <p:nvPr/>
        </p:nvSpPr>
        <p:spPr>
          <a:xfrm>
            <a:off x="8153400" y="3590220"/>
            <a:ext cx="2286000" cy="9144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???</a:t>
            </a:r>
          </a:p>
        </p:txBody>
      </p:sp>
      <p:sp>
        <p:nvSpPr>
          <p:cNvPr id="16" name="Rounded Rectangle 10"/>
          <p:cNvSpPr/>
          <p:nvPr/>
        </p:nvSpPr>
        <p:spPr>
          <a:xfrm>
            <a:off x="8153400" y="4946650"/>
            <a:ext cx="2286000" cy="9144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PROFIT!!!</a:t>
            </a:r>
          </a:p>
        </p:txBody>
      </p:sp>
      <p:cxnSp>
        <p:nvCxnSpPr>
          <p:cNvPr id="17" name="Straight Arrow Connector 16"/>
          <p:cNvCxnSpPr>
            <a:stCxn id="12" idx="2"/>
            <a:endCxn id="15" idx="0"/>
          </p:cNvCxnSpPr>
          <p:nvPr/>
        </p:nvCxnSpPr>
        <p:spPr>
          <a:xfrm>
            <a:off x="9296400" y="3142403"/>
            <a:ext cx="0" cy="44781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5" idx="2"/>
            <a:endCxn id="16" idx="0"/>
          </p:cNvCxnSpPr>
          <p:nvPr/>
        </p:nvCxnSpPr>
        <p:spPr>
          <a:xfrm>
            <a:off x="9296400" y="4504620"/>
            <a:ext cx="0" cy="44203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080618370"/>
      </p:ext>
    </p:extLst>
  </p:cSld>
  <p:clrMapOvr>
    <a:masterClrMapping/>
  </p:clrMapOvr>
  <p:transition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Present: Demographics </a:t>
            </a:r>
            <a:r>
              <a:rPr lang="en-US" dirty="0"/>
              <a:t>of IO Psychologists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2012, IO psychologists represented about 4% of all APA members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dirty="0" smtClean="0"/>
              <a:t>2015, ~49% </a:t>
            </a:r>
            <a:r>
              <a:rPr lang="en-US" dirty="0"/>
              <a:t>of IO psychologists in SIOP were </a:t>
            </a:r>
            <a:r>
              <a:rPr lang="en-US" dirty="0" smtClean="0"/>
              <a:t>women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2015 </a:t>
            </a:r>
            <a:r>
              <a:rPr lang="en-US" dirty="0"/>
              <a:t>Median salaries:</a:t>
            </a:r>
          </a:p>
          <a:p>
            <a:pPr lvl="1"/>
            <a:r>
              <a:rPr lang="en-US" dirty="0"/>
              <a:t>Ph.D. in IO psychology: $</a:t>
            </a:r>
            <a:r>
              <a:rPr lang="en-US" dirty="0" smtClean="0"/>
              <a:t>118,818</a:t>
            </a:r>
            <a:endParaRPr lang="en-US" dirty="0"/>
          </a:p>
          <a:p>
            <a:pPr lvl="1"/>
            <a:r>
              <a:rPr lang="en-US" dirty="0"/>
              <a:t>Masters in IO psychology: $</a:t>
            </a:r>
            <a:r>
              <a:rPr lang="en-US" dirty="0" smtClean="0"/>
              <a:t>84,500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9399563"/>
      </p:ext>
    </p:extLst>
  </p:cSld>
  <p:clrMapOvr>
    <a:masterClrMapping/>
  </p:clrMapOvr>
  <p:transition>
    <p:cover dir="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IO Psychologists are Employed</a:t>
            </a:r>
          </a:p>
        </p:txBody>
      </p:sp>
      <p:pic>
        <p:nvPicPr>
          <p:cNvPr id="2048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402" y="1981200"/>
            <a:ext cx="6324600" cy="479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Changes in the Workplace Since 1980</a:t>
            </a:r>
          </a:p>
        </p:txBody>
      </p:sp>
      <p:sp>
        <p:nvSpPr>
          <p:cNvPr id="23557" name="Rectangle 3"/>
          <p:cNvSpPr>
            <a:spLocks noGrp="1" noChangeArrowheads="1"/>
          </p:cNvSpPr>
          <p:nvPr>
            <p:ph sz="half" idx="1"/>
          </p:nvPr>
        </p:nvSpPr>
        <p:spPr/>
        <p:txBody>
          <a:bodyPr anchor="t">
            <a:normAutofit lnSpcReduction="10000"/>
          </a:bodyPr>
          <a:lstStyle/>
          <a:p>
            <a:pPr>
              <a:spcBef>
                <a:spcPts val="2400"/>
              </a:spcBef>
            </a:pPr>
            <a:r>
              <a:rPr lang="en-US" sz="2400" dirty="0"/>
              <a:t>Personal computing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Telecommuting &amp; virtual teams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Videoconferencing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Providing a service vs. manufacturing “goods”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Nature of work more fluid</a:t>
            </a:r>
          </a:p>
        </p:txBody>
      </p:sp>
      <p:sp>
        <p:nvSpPr>
          <p:cNvPr id="23558" name="Rectangle 4"/>
          <p:cNvSpPr>
            <a:spLocks noGrp="1" noChangeArrowheads="1"/>
          </p:cNvSpPr>
          <p:nvPr>
            <p:ph sz="half" idx="2"/>
          </p:nvPr>
        </p:nvSpPr>
        <p:spPr/>
        <p:txBody>
          <a:bodyPr anchor="t">
            <a:noAutofit/>
          </a:bodyPr>
          <a:lstStyle/>
          <a:p>
            <a:pPr>
              <a:spcBef>
                <a:spcPts val="2400"/>
              </a:spcBef>
            </a:pPr>
            <a:r>
              <a:rPr lang="en-US" sz="2400" dirty="0"/>
              <a:t>Teams vs. the individual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Little stability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Family-friendly workplaces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Greater diversity</a:t>
            </a:r>
          </a:p>
          <a:p>
            <a:pPr>
              <a:spcBef>
                <a:spcPts val="2400"/>
              </a:spcBef>
            </a:pPr>
            <a:r>
              <a:rPr lang="en-US" sz="2400" dirty="0"/>
              <a:t>Global workplace</a:t>
            </a:r>
          </a:p>
        </p:txBody>
      </p:sp>
    </p:spTree>
    <p:extLst>
      <p:ext uri="{BB962C8B-B14F-4D97-AF65-F5344CB8AC3E}">
        <p14:creationId xmlns:p14="http://schemas.microsoft.com/office/powerpoint/2010/main" val="1401862775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 to IO in the 21st Century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IO psychology needs </a:t>
            </a:r>
            <a:r>
              <a:rPr lang="en-US" dirty="0" smtClean="0"/>
              <a:t>to:</a:t>
            </a:r>
            <a:endParaRPr lang="en-US" dirty="0"/>
          </a:p>
          <a:p>
            <a:pPr lvl="1"/>
            <a:r>
              <a:rPr lang="en-US" dirty="0" smtClean="0"/>
              <a:t>Be relevant </a:t>
            </a:r>
            <a:r>
              <a:rPr lang="en-US" dirty="0"/>
              <a:t>– need to study the problems of today, not those of yesterday</a:t>
            </a:r>
          </a:p>
          <a:p>
            <a:pPr lvl="1"/>
            <a:r>
              <a:rPr lang="en-US" dirty="0" smtClean="0"/>
              <a:t>Be </a:t>
            </a:r>
            <a:r>
              <a:rPr lang="en-US" dirty="0"/>
              <a:t>u</a:t>
            </a:r>
            <a:r>
              <a:rPr lang="en-US" dirty="0" smtClean="0"/>
              <a:t>seful </a:t>
            </a:r>
            <a:r>
              <a:rPr lang="en-US" dirty="0"/>
              <a:t>– put research into practice</a:t>
            </a:r>
          </a:p>
          <a:p>
            <a:pPr lvl="1"/>
            <a:r>
              <a:rPr lang="en-US" dirty="0" smtClean="0"/>
              <a:t>Think bigger – tackle larger, societal issues (e.g., unemployment, globalization, etc.)</a:t>
            </a:r>
            <a:endParaRPr lang="en-US" dirty="0"/>
          </a:p>
          <a:p>
            <a:pPr lvl="1"/>
            <a:r>
              <a:rPr lang="en-US" dirty="0" smtClean="0"/>
              <a:t>Be grounded </a:t>
            </a:r>
            <a:r>
              <a:rPr lang="en-US" dirty="0"/>
              <a:t>in scientific method – careful and systematic observation, development of hypotheses that can be tested, collection and analysis of data, and logical connection between data and </a:t>
            </a:r>
            <a:r>
              <a:rPr lang="en-US" dirty="0" smtClean="0"/>
              <a:t>interpretations</a:t>
            </a:r>
          </a:p>
          <a:p>
            <a:pPr lvl="1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1497759"/>
      </p:ext>
    </p:extLst>
  </p:cSld>
  <p:clrMapOvr>
    <a:masterClrMapping/>
  </p:clrMapOvr>
  <p:transition>
    <p:cover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1.1 – The Importance of IO Psychology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265902"/>
      </p:ext>
    </p:extLst>
  </p:cSld>
  <p:clrMapOvr>
    <a:masterClrMapping/>
  </p:clrMapOvr>
  <p:transition>
    <p:cover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Importance of work in people’s lives</a:t>
            </a:r>
          </a:p>
          <a:p>
            <a:pPr lvl="1"/>
            <a:r>
              <a:rPr lang="en-US" dirty="0"/>
              <a:t>We spend a large percentage of our lives working!</a:t>
            </a:r>
          </a:p>
          <a:p>
            <a:r>
              <a:rPr lang="en-US" dirty="0"/>
              <a:t>The “lottery question”</a:t>
            </a:r>
          </a:p>
          <a:p>
            <a:pPr lvl="1"/>
            <a:r>
              <a:rPr lang="en-US" dirty="0"/>
              <a:t>If you were to get enough money to live as comfortably as you would like for the rest of your life, would you continue to work or would you stop working?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 anchor="t">
            <a:normAutofit/>
          </a:bodyPr>
          <a:lstStyle/>
          <a:p>
            <a:r>
              <a:rPr lang="en-US" dirty="0">
                <a:hlinkClick r:id="rId3"/>
              </a:rPr>
              <a:t>Why do we work?</a:t>
            </a:r>
            <a:endParaRPr lang="en-US" dirty="0"/>
          </a:p>
          <a:p>
            <a:pPr lvl="1"/>
            <a:r>
              <a:rPr lang="en-US" dirty="0"/>
              <a:t>Money</a:t>
            </a:r>
          </a:p>
          <a:p>
            <a:pPr lvl="1"/>
            <a:r>
              <a:rPr lang="en-US" dirty="0"/>
              <a:t>Social status</a:t>
            </a:r>
          </a:p>
          <a:p>
            <a:pPr lvl="1"/>
            <a:r>
              <a:rPr lang="en-US" dirty="0"/>
              <a:t>Achievement and self-realization</a:t>
            </a:r>
          </a:p>
          <a:p>
            <a:pPr lvl="1"/>
            <a:r>
              <a:rPr lang="en-US" dirty="0"/>
              <a:t>Self-definition</a:t>
            </a:r>
          </a:p>
          <a:p>
            <a:pPr lvl="1"/>
            <a:r>
              <a:rPr lang="en-US" dirty="0"/>
              <a:t>Social contacts</a:t>
            </a:r>
          </a:p>
          <a:p>
            <a:pPr lvl="1"/>
            <a:r>
              <a:rPr lang="en-US" dirty="0"/>
              <a:t>Challenges</a:t>
            </a:r>
          </a:p>
          <a:p>
            <a:pPr lvl="1"/>
            <a:r>
              <a:rPr lang="en-US" dirty="0"/>
              <a:t>Taking initiative/responsibility</a:t>
            </a:r>
          </a:p>
        </p:txBody>
      </p:sp>
    </p:spTree>
    <p:extLst>
      <p:ext uri="{BB962C8B-B14F-4D97-AF65-F5344CB8AC3E}">
        <p14:creationId xmlns:p14="http://schemas.microsoft.com/office/powerpoint/2010/main" val="3105707135"/>
      </p:ext>
    </p:extLst>
  </p:cSld>
  <p:clrMapOvr>
    <a:masterClrMapping/>
  </p:clrMapOvr>
  <p:transition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Is IO Psychology?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/>
              <a:t>Industrial/Personnel psychology</a:t>
            </a:r>
          </a:p>
          <a:p>
            <a:pPr lvl="1"/>
            <a:r>
              <a:rPr lang="en-US" dirty="0"/>
              <a:t>Focused on improving concrete organizational outcomes (usually job performance) </a:t>
            </a:r>
          </a:p>
          <a:p>
            <a:r>
              <a:rPr lang="en-US" dirty="0"/>
              <a:t>Organizational psychology</a:t>
            </a:r>
          </a:p>
          <a:p>
            <a:pPr lvl="1"/>
            <a:r>
              <a:rPr lang="en-US" dirty="0"/>
              <a:t>Focused on the social, emotional, and motivational side of work and improving individual outcomes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0949217"/>
      </p:ext>
    </p:extLst>
  </p:cSld>
  <p:clrMapOvr>
    <a:masterClrMapping/>
  </p:clrMapOvr>
  <p:transition>
    <p:cover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IO Psychology?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581193" y="2250892"/>
            <a:ext cx="5393101" cy="536005"/>
          </a:xfrm>
        </p:spPr>
        <p:txBody>
          <a:bodyPr/>
          <a:lstStyle/>
          <a:p>
            <a:r>
              <a:rPr lang="en-US" b="1" u="sng" dirty="0" smtClean="0"/>
              <a:t>______________________________</a:t>
            </a:r>
            <a:endParaRPr lang="en-US" b="1" u="sng" dirty="0"/>
          </a:p>
        </p:txBody>
      </p:sp>
      <p:sp>
        <p:nvSpPr>
          <p:cNvPr id="3" name="Text Placeholder 2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332234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Selection/Assessment</a:t>
            </a:r>
          </a:p>
          <a:p>
            <a:r>
              <a:rPr lang="en-US" dirty="0"/>
              <a:t>Placement</a:t>
            </a:r>
          </a:p>
          <a:p>
            <a:r>
              <a:rPr lang="en-US" dirty="0"/>
              <a:t>Job Analysis</a:t>
            </a:r>
          </a:p>
          <a:p>
            <a:r>
              <a:rPr lang="en-US" dirty="0"/>
              <a:t>Performance Appraisal</a:t>
            </a:r>
          </a:p>
          <a:p>
            <a:r>
              <a:rPr lang="en-US" dirty="0"/>
              <a:t>CWBs/OCBs</a:t>
            </a:r>
          </a:p>
          <a:p>
            <a:r>
              <a:rPr lang="en-US" dirty="0"/>
              <a:t>Training</a:t>
            </a:r>
          </a:p>
          <a:p>
            <a:r>
              <a:rPr lang="en-US" dirty="0"/>
              <a:t>Development</a:t>
            </a:r>
          </a:p>
          <a:p>
            <a:r>
              <a:rPr lang="en-US" dirty="0"/>
              <a:t>The Law</a:t>
            </a:r>
          </a:p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6217709" y="2250892"/>
            <a:ext cx="5393099" cy="553373"/>
          </a:xfrm>
        </p:spPr>
        <p:txBody>
          <a:bodyPr/>
          <a:lstStyle/>
          <a:p>
            <a:r>
              <a:rPr lang="en-US" b="1" u="sng" dirty="0"/>
              <a:t>______________________________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332234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Motivation</a:t>
            </a:r>
          </a:p>
          <a:p>
            <a:r>
              <a:rPr lang="en-US" dirty="0"/>
              <a:t>Job Attitudes</a:t>
            </a:r>
          </a:p>
          <a:p>
            <a:r>
              <a:rPr lang="en-US" dirty="0"/>
              <a:t>Organizational Justice</a:t>
            </a:r>
          </a:p>
          <a:p>
            <a:r>
              <a:rPr lang="en-US" dirty="0"/>
              <a:t>Organizational Culture/Climate</a:t>
            </a:r>
          </a:p>
          <a:p>
            <a:r>
              <a:rPr lang="en-US" dirty="0"/>
              <a:t>Leadership</a:t>
            </a:r>
          </a:p>
          <a:p>
            <a:r>
              <a:rPr lang="en-US" dirty="0"/>
              <a:t>Emotion</a:t>
            </a:r>
          </a:p>
          <a:p>
            <a:r>
              <a:rPr lang="en-US" dirty="0"/>
              <a:t>Teamwork and Groups</a:t>
            </a:r>
          </a:p>
          <a:p>
            <a:r>
              <a:rPr lang="en-US" dirty="0"/>
              <a:t>Stress and Health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8429282"/>
      </p:ext>
    </p:extLst>
  </p:cSld>
  <p:clrMapOvr>
    <a:masterClrMapping/>
  </p:clrMapOvr>
  <p:transition>
    <p:cover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 dirty="0" smtClean="0"/>
              <a:t>Is (NOT) IO </a:t>
            </a:r>
            <a:r>
              <a:rPr lang="en-US" dirty="0"/>
              <a:t>Psychology?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Human </a:t>
            </a:r>
            <a:r>
              <a:rPr lang="en-US" dirty="0"/>
              <a:t>Factors Psychology/Engineering</a:t>
            </a:r>
          </a:p>
          <a:p>
            <a:endParaRPr lang="en-US" dirty="0"/>
          </a:p>
          <a:p>
            <a:r>
              <a:rPr lang="en-US" dirty="0"/>
              <a:t>The Business Counterparts</a:t>
            </a:r>
          </a:p>
          <a:p>
            <a:pPr lvl="1"/>
            <a:r>
              <a:rPr lang="en-US" dirty="0"/>
              <a:t>Human Resources</a:t>
            </a:r>
          </a:p>
          <a:p>
            <a:pPr lvl="1"/>
            <a:r>
              <a:rPr lang="en-US" dirty="0"/>
              <a:t>Organizational Behavior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81727801"/>
      </p:ext>
    </p:extLst>
  </p:cSld>
  <p:clrMapOvr>
    <a:masterClrMapping/>
  </p:clrMapOvr>
  <p:transition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Scientist-Practitioner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u="sng" dirty="0"/>
              <a:t>The </a:t>
            </a:r>
            <a:r>
              <a:rPr lang="en-US" b="1" u="sng" dirty="0" smtClean="0"/>
              <a:t>_______________</a:t>
            </a:r>
            <a:r>
              <a:rPr lang="en-US" dirty="0" smtClean="0"/>
              <a:t>: </a:t>
            </a:r>
            <a:r>
              <a:rPr lang="en-US" dirty="0"/>
              <a:t>Using scientifically supported principles of research to ask questions about psychology at work</a:t>
            </a:r>
          </a:p>
          <a:p>
            <a:pPr lvl="1"/>
            <a:endParaRPr lang="en-US" dirty="0"/>
          </a:p>
          <a:p>
            <a:r>
              <a:rPr lang="en-US" b="1" u="sng" dirty="0"/>
              <a:t>The </a:t>
            </a:r>
            <a:r>
              <a:rPr lang="en-US" b="1" u="sng" dirty="0" smtClean="0"/>
              <a:t>_______________</a:t>
            </a:r>
            <a:r>
              <a:rPr lang="en-US" dirty="0" smtClean="0"/>
              <a:t>: </a:t>
            </a:r>
            <a:r>
              <a:rPr lang="en-US" dirty="0"/>
              <a:t>Using the Scientist’s research to improve individual and organizational outcomes for real organizations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86853515"/>
      </p:ext>
    </p:extLst>
  </p:cSld>
  <p:clrMapOvr>
    <a:masterClrMapping/>
  </p:clrMapOvr>
  <p:transition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IO Psychology’s contributions to society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Building sustainable and environmentally conscious organizations</a:t>
            </a:r>
          </a:p>
          <a:p>
            <a:pPr marL="200025" lvl="1" indent="0">
              <a:buNone/>
            </a:pPr>
            <a:endParaRPr lang="en-US" dirty="0"/>
          </a:p>
          <a:p>
            <a:r>
              <a:rPr lang="en-US" dirty="0"/>
              <a:t>Humanitarian work psychology (HWP): application of I-O psychology to humanitarian arena, especially poverty reduction and promotion of decent work, aligned with local stakeholders’ needs, and in partnership with global aid/development groups</a:t>
            </a:r>
          </a:p>
          <a:p>
            <a:endParaRPr lang="en-US" dirty="0"/>
          </a:p>
          <a:p>
            <a:r>
              <a:rPr lang="en-US" dirty="0"/>
              <a:t>The aging workforce</a:t>
            </a:r>
          </a:p>
          <a:p>
            <a:endParaRPr lang="en-US" dirty="0"/>
          </a:p>
          <a:p>
            <a:r>
              <a:rPr lang="en-US" dirty="0"/>
              <a:t>Multicultural and multinational work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596225"/>
      </p:ext>
    </p:extLst>
  </p:cSld>
  <p:clrMapOvr>
    <a:masterClrMapping/>
  </p:clrMapOvr>
  <p:transition>
    <p:cover dir="d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ID" val="70057EF662334065AA06216420A3116E"/>
  <p:tag name="SLIDETYPE" val="E"/>
  <p:tag name="CORRECTPOINTVALUE" val="100"/>
  <p:tag name="INCORRECTPOINTVALUE" val="0"/>
  <p:tag name="FIBDISPLAYRESULTS" val="True"/>
  <p:tag name="FIBDISPLAYKEYWORDS" val="True"/>
  <p:tag name="FIBINCLUDEOTHER" val="True"/>
  <p:tag name="FIBNUMRESULTS" val="5"/>
  <p:tag name="SLIDEORDER" val="2"/>
  <p:tag name="SLIDEGUID" val="5CA38B4BD4074EBC825A021C4B6A03BA"/>
  <p:tag name="DELIMITERS" val="3.1"/>
  <p:tag name="RESPONSESGATHERED" val="True"/>
  <p:tag name="TOTALRESPONSES" val="6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FIXED" val="True"/>
  <p:tag name="ISRESPTABLE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ividend">
  <a:themeElements>
    <a:clrScheme name="Custom 1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C00000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5282</TotalTime>
  <Words>1048</Words>
  <Application>Microsoft Office PowerPoint</Application>
  <PresentationFormat>Widescreen</PresentationFormat>
  <Paragraphs>289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Calibri</vt:lpstr>
      <vt:lpstr>Calibri Light</vt:lpstr>
      <vt:lpstr>Gill Sans MT</vt:lpstr>
      <vt:lpstr>Times New Roman</vt:lpstr>
      <vt:lpstr>Wingdings 2</vt:lpstr>
      <vt:lpstr>Office Theme</vt:lpstr>
      <vt:lpstr>Dividend</vt:lpstr>
      <vt:lpstr>An Introduction to Industrial and Organizational (IO) Psychology</vt:lpstr>
      <vt:lpstr>Overview</vt:lpstr>
      <vt:lpstr>Module 1.1 – The Importance of IO Psychology</vt:lpstr>
      <vt:lpstr>Importance of Work</vt:lpstr>
      <vt:lpstr>So What Is IO Psychology?</vt:lpstr>
      <vt:lpstr>What Is IO Psychology?</vt:lpstr>
      <vt:lpstr>What Is (NOT) IO Psychology?</vt:lpstr>
      <vt:lpstr>The Scientist-Practitioner Model</vt:lpstr>
      <vt:lpstr>IO Psychology’s contributions to society</vt:lpstr>
      <vt:lpstr>IO Psychology is an Evidence-Based Approach</vt:lpstr>
      <vt:lpstr>SIOP as a Resource</vt:lpstr>
      <vt:lpstr>How This Course Can Help You</vt:lpstr>
      <vt:lpstr>Module 1.2 – past, present, &amp; Future of IO Psychology</vt:lpstr>
      <vt:lpstr>The Eras of IO Psychology</vt:lpstr>
      <vt:lpstr>Era 1: Infancy</vt:lpstr>
      <vt:lpstr>Era 1: Infancy</vt:lpstr>
      <vt:lpstr>Era 2: Change in Focus</vt:lpstr>
      <vt:lpstr>Era 2: Change in Focus</vt:lpstr>
      <vt:lpstr>OSS Selection Procedures</vt:lpstr>
      <vt:lpstr>OSS Selection Procedures</vt:lpstr>
      <vt:lpstr>PowerPoint Presentation</vt:lpstr>
      <vt:lpstr>OSS Selection Procedures</vt:lpstr>
      <vt:lpstr>Era 3: Rapid Growth</vt:lpstr>
      <vt:lpstr>Civil Rights Act of 1964 &amp; Title VII</vt:lpstr>
      <vt:lpstr>Era 4: The Cognitive Revolution</vt:lpstr>
      <vt:lpstr>The Present: Demographics of IO Psychologists</vt:lpstr>
      <vt:lpstr>Where IO Psychologists are Employed</vt:lpstr>
      <vt:lpstr>Changes in the Workplace Since 1980</vt:lpstr>
      <vt:lpstr>Challenges to IO in the 21st Century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1 - Work in the 21st Century</dc:title>
  <dc:creator>Jeff Conte</dc:creator>
  <cp:lastModifiedBy>Kristina Bauer</cp:lastModifiedBy>
  <cp:revision>150</cp:revision>
  <cp:lastPrinted>2017-01-05T03:09:56Z</cp:lastPrinted>
  <dcterms:created xsi:type="dcterms:W3CDTF">1998-06-25T21:30:10Z</dcterms:created>
  <dcterms:modified xsi:type="dcterms:W3CDTF">2018-01-10T20:44:13Z</dcterms:modified>
</cp:coreProperties>
</file>

<file path=docProps/thumbnail.jpeg>
</file>